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3772" r:id="rId2"/>
    <p:sldMasterId id="2147483774" r:id="rId3"/>
    <p:sldMasterId id="2147483776" r:id="rId4"/>
    <p:sldMasterId id="2147483778" r:id="rId5"/>
    <p:sldMasterId id="2147483780" r:id="rId6"/>
    <p:sldMasterId id="2147483782" r:id="rId7"/>
    <p:sldMasterId id="2147483786" r:id="rId8"/>
    <p:sldMasterId id="2147483792" r:id="rId9"/>
    <p:sldMasterId id="2147483794" r:id="rId10"/>
    <p:sldMasterId id="2147483796" r:id="rId11"/>
    <p:sldMasterId id="2147483798" r:id="rId12"/>
    <p:sldMasterId id="2147483800" r:id="rId13"/>
    <p:sldMasterId id="2147483802" r:id="rId14"/>
  </p:sldMasterIdLst>
  <p:notesMasterIdLst>
    <p:notesMasterId r:id="rId29"/>
  </p:notesMasterIdLst>
  <p:handoutMasterIdLst>
    <p:handoutMasterId r:id="rId30"/>
  </p:handoutMasterIdLst>
  <p:sldIdLst>
    <p:sldId id="298" r:id="rId15"/>
    <p:sldId id="269" r:id="rId16"/>
    <p:sldId id="299" r:id="rId17"/>
    <p:sldId id="301" r:id="rId18"/>
    <p:sldId id="300" r:id="rId19"/>
    <p:sldId id="302" r:id="rId20"/>
    <p:sldId id="303" r:id="rId21"/>
    <p:sldId id="288" r:id="rId22"/>
    <p:sldId id="289" r:id="rId23"/>
    <p:sldId id="290" r:id="rId24"/>
    <p:sldId id="291" r:id="rId25"/>
    <p:sldId id="292" r:id="rId26"/>
    <p:sldId id="293" r:id="rId27"/>
    <p:sldId id="29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35" autoAdjust="0"/>
    <p:restoredTop sz="94660"/>
  </p:normalViewPr>
  <p:slideViewPr>
    <p:cSldViewPr>
      <p:cViewPr>
        <p:scale>
          <a:sx n="100" d="100"/>
          <a:sy n="100" d="100"/>
        </p:scale>
        <p:origin x="-3016" y="-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F270E8-B2A7-694B-924C-DB199A772178}" type="datetime1">
              <a:rPr lang="en-US"/>
              <a:pPr>
                <a:defRPr/>
              </a:pPr>
              <a:t>4/1/14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E7AF6F-20AD-F844-85A1-1A79591EA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05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7AA787-47E6-FA4F-9878-A2AFD71D6F9A}" type="datetime1">
              <a:rPr lang="en-US"/>
              <a:pPr>
                <a:defRPr/>
              </a:pPr>
              <a:t>4/1/14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A73EEE-E7DE-0142-9B85-0FF6C60D1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05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51F02E-928B-6743-A38A-5CDD8BC713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A73EEE-E7DE-0142-9B85-0FF6C60D146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EEDD0-FF4A-1D41-89BF-529230656B2C}" type="datetime1">
              <a:rPr lang="en-US"/>
              <a:pPr>
                <a:defRPr/>
              </a:pPr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318F-0E28-264F-83B1-02ED5FDDFD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2DF5F-CAAE-D24E-A6C3-21FD39212D5A}" type="datetime1">
              <a:rPr lang="en-US"/>
              <a:pPr>
                <a:defRPr/>
              </a:pPr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31720-D047-2B44-AE28-B895ED658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1D8-3945-274C-A068-11E33B8D1CAC}" type="datetime1">
              <a:rPr lang="en-US"/>
              <a:pPr>
                <a:defRPr/>
              </a:pPr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47FC5-E7A9-F447-8EFF-680457667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6017-4EAD-844C-8C36-83A6703381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3D95-F71E-8547-A8CB-3CC2D48A95B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6017-4EAD-844C-8C36-83A6703381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3D95-F71E-8547-A8CB-3CC2D48A95B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6017-4EAD-844C-8C36-83A6703381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3D95-F71E-8547-A8CB-3CC2D48A95B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6017-4EAD-844C-8C36-83A6703381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3D95-F71E-8547-A8CB-3CC2D48A95B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6017-4EAD-844C-8C36-83A6703381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3D95-F71E-8547-A8CB-3CC2D48A95B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6017-4EAD-844C-8C36-83A6703381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3D95-F71E-8547-A8CB-3CC2D48A95B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6017-4EAD-844C-8C36-83A6703381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3D95-F71E-8547-A8CB-3CC2D48A95B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EEDD0-FF4A-1D41-89BF-529230656B2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318F-0E28-264F-83B1-02ED5FDDFD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6017-4EAD-844C-8C36-83A670338179}" type="datetime1">
              <a:rPr lang="en-US"/>
              <a:pPr>
                <a:defRPr/>
              </a:pPr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3D95-F71E-8547-A8CB-3CC2D48A95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6017-4EAD-844C-8C36-83A6703381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3D95-F71E-8547-A8CB-3CC2D48A95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6017-4EAD-844C-8C36-83A6703381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3D95-F71E-8547-A8CB-3CC2D48A95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6017-4EAD-844C-8C36-83A6703381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3D95-F71E-8547-A8CB-3CC2D48A95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6017-4EAD-844C-8C36-83A6703381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3D95-F71E-8547-A8CB-3CC2D48A95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6017-4EAD-844C-8C36-83A6703381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3D95-F71E-8547-A8CB-3CC2D48A95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A873E-09C4-3440-8390-E3F71C075A23}" type="datetime1">
              <a:rPr lang="en-US"/>
              <a:pPr>
                <a:defRPr/>
              </a:pPr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11DCA-5F5A-D24D-A196-86298C9B8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3983-A1B3-5F49-9951-4BE3CC173F6D}" type="datetime1">
              <a:rPr lang="en-US"/>
              <a:pPr>
                <a:defRPr/>
              </a:pPr>
              <a:t>4/1/14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81B5-198F-FF4A-95ED-6477FB0F8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99FE-0825-6B41-B9E5-A76B6DEA9C03}" type="datetime1">
              <a:rPr lang="en-US"/>
              <a:pPr>
                <a:defRPr/>
              </a:pPr>
              <a:t>4/1/14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619E8-B032-A941-B98A-5AB95CAEDC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07EB2-E46C-AE45-89C2-C07282EEB9AF}" type="datetime1">
              <a:rPr lang="en-US"/>
              <a:pPr>
                <a:defRPr/>
              </a:pPr>
              <a:t>4/1/14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01A9A-D1CF-DF40-8F40-CC622524C0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CA9CF-C489-E540-9D4C-B8DD8A75CCD3}" type="datetime1">
              <a:rPr lang="en-US"/>
              <a:pPr>
                <a:defRPr/>
              </a:pPr>
              <a:t>4/1/14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E73D-43DF-8A43-BAA4-A11F24DB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74586-8B93-F842-8700-785DB95B5BFC}" type="datetime1">
              <a:rPr lang="en-US"/>
              <a:pPr>
                <a:defRPr/>
              </a:pPr>
              <a:t>4/1/14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8411-1B44-7E41-B534-EF595B394D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1EB9-3283-654C-86EA-185ED00AB05D}" type="datetime1">
              <a:rPr lang="en-US"/>
              <a:pPr>
                <a:defRPr/>
              </a:pPr>
              <a:t>4/1/14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F9CE-2F3E-4B4D-8080-1F546B906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Relationship Id="rId3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Relationship Id="rId3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5.xml"/><Relationship Id="rId3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6.xml"/><Relationship Id="rId3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7.xml"/><Relationship Id="rId3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8.xml"/><Relationship Id="rId3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8ED81A-DA4D-1046-BFF3-C6F1E33469FC}" type="datetime1">
              <a:rPr lang="en-US"/>
              <a:pPr>
                <a:defRPr/>
              </a:pPr>
              <a:t>4/1/14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FF29F7-C995-9E40-BB09-44CCC552A9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8ED81A-DA4D-1046-BFF3-C6F1E33469F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FF29F7-C995-9E40-BB09-44CCC552A9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8ED81A-DA4D-1046-BFF3-C6F1E33469F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FF29F7-C995-9E40-BB09-44CCC552A9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8ED81A-DA4D-1046-BFF3-C6F1E33469F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FF29F7-C995-9E40-BB09-44CCC552A9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8ED81A-DA4D-1046-BFF3-C6F1E33469F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FF29F7-C995-9E40-BB09-44CCC552A9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8ED81A-DA4D-1046-BFF3-C6F1E33469F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FF29F7-C995-9E40-BB09-44CCC552A9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8ED81A-DA4D-1046-BFF3-C6F1E33469F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FF29F7-C995-9E40-BB09-44CCC552A9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i="0" kern="1200">
          <a:solidFill>
            <a:srgbClr val="008000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8ED81A-DA4D-1046-BFF3-C6F1E33469F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FF29F7-C995-9E40-BB09-44CCC552A9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i="0" kern="1200">
          <a:solidFill>
            <a:srgbClr val="008000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8ED81A-DA4D-1046-BFF3-C6F1E33469F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FF29F7-C995-9E40-BB09-44CCC552A9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i="0" kern="1200">
          <a:solidFill>
            <a:srgbClr val="008000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8ED81A-DA4D-1046-BFF3-C6F1E33469F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FF29F7-C995-9E40-BB09-44CCC552A9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i="0" kern="1200">
          <a:solidFill>
            <a:srgbClr val="008000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8ED81A-DA4D-1046-BFF3-C6F1E33469F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FF29F7-C995-9E40-BB09-44CCC552A9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i="0" kern="1200">
          <a:solidFill>
            <a:srgbClr val="008000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8ED81A-DA4D-1046-BFF3-C6F1E33469F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FF29F7-C995-9E40-BB09-44CCC552A9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i="0" kern="1200">
          <a:solidFill>
            <a:srgbClr val="008000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8ED81A-DA4D-1046-BFF3-C6F1E33469F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FF29F7-C995-9E40-BB09-44CCC552A95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i="0" kern="1200">
          <a:solidFill>
            <a:srgbClr val="008000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8ED81A-DA4D-1046-BFF3-C6F1E33469F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FF29F7-C995-9E40-BB09-44CCC552A9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55638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008000"/>
                </a:solidFill>
                <a:latin typeface="Times New Roman"/>
                <a:ea typeface="AGaramond Semibold" charset="0"/>
                <a:cs typeface="Times New Roman"/>
              </a:rPr>
              <a:t>New Richmond, Quebec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AB2E4-72F3-BB42-A322-0E636F2586D4}" type="slidenum">
              <a:rPr lang="en-US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191000"/>
            <a:ext cx="281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Wind Turbine Mast Manufacturing Facility  - Lease entered into with Fabrication Delta within 6 months of acquisition. 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31838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Portage du Fort, Quebec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9DC1F-D4F2-D04F-AB84-A8C8196324EC}" type="slidenum">
              <a:rPr lang="en-US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9530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Wood Pellet Manufacturing Facility – Lease entered into with </a:t>
            </a:r>
            <a:r>
              <a:rPr lang="en-US" sz="2000" i="1" dirty="0" err="1" smtClean="0">
                <a:latin typeface="Times New Roman"/>
                <a:cs typeface="Times New Roman"/>
              </a:rPr>
              <a:t>Trebio</a:t>
            </a:r>
            <a:r>
              <a:rPr lang="en-US" sz="2000" i="1" dirty="0" smtClean="0">
                <a:latin typeface="Times New Roman"/>
                <a:cs typeface="Times New Roman"/>
              </a:rPr>
              <a:t> within 8 months of acquisition.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731838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Circleville, Ohio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85B43-ED16-DE4C-973B-0DAB4857C879}" type="slidenum">
              <a:rPr lang="en-US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4191000"/>
            <a:ext cx="297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Ohio EPA issued Covenant Not to Sue. Industrial land sold to Cargill. Agricultural land sold to local rancher.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752600"/>
          </a:xfrm>
        </p:spPr>
        <p:txBody>
          <a:bodyPr/>
          <a:lstStyle/>
          <a:p>
            <a:r>
              <a:rPr lang="en-US" dirty="0" smtClean="0"/>
              <a:t>Progress at Missoula Site Since 2011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696200" cy="37338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Demolition of production assets mostly complete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Meeting with potentially responsible parties and other stakeholders relative to environmental issues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 the process of developing a comprehensive development plan working with an experienced    developer from the Northwest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Sold 160-acre agricultural parcel to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local rancher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C3D95-F71E-8547-A8CB-3CC2D48A95B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b="1" i="1" dirty="0" smtClean="0">
                <a:latin typeface="Times New Roman"/>
                <a:cs typeface="Times New Roman"/>
              </a:rPr>
              <a:t>Thank You</a:t>
            </a:r>
            <a:br>
              <a:rPr lang="en-US" b="1" i="1" dirty="0" smtClean="0">
                <a:latin typeface="Times New Roman"/>
                <a:cs typeface="Times New Roman"/>
              </a:rPr>
            </a:br>
            <a:endParaRPr lang="en-US" b="1" i="1" dirty="0" smtClean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D04FA-A821-9D42-945A-F0C49D07FBE2}" type="slidenum">
              <a:rPr lang="en-US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pPr eaLnBrk="1" hangingPunct="1"/>
            <a:r>
              <a:rPr lang="en-US" sz="3000" b="1" i="1" dirty="0" smtClean="0">
                <a:solidFill>
                  <a:srgbClr val="008000"/>
                </a:solidFill>
                <a:latin typeface="Times New Roman"/>
                <a:ea typeface="AGaramond Semibold" charset="0"/>
                <a:cs typeface="Times New Roman"/>
              </a:rPr>
              <a:t>Green Investment Group, Inc. Company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latin typeface="Times"/>
                <a:ea typeface="+mn-ea"/>
                <a:cs typeface="Times"/>
              </a:rPr>
              <a:t>	Green Investment Group, Inc. (GIGI) was formed in 2005 to acquire, remediate and redevelop the Smurfit-Stone paper mill site at Alton, Illinois. </a:t>
            </a:r>
            <a:r>
              <a:rPr lang="en-US" sz="1800" dirty="0" err="1" smtClean="0">
                <a:latin typeface="Times"/>
                <a:ea typeface="+mn-ea"/>
                <a:cs typeface="Times"/>
              </a:rPr>
              <a:t>GIGI’s</a:t>
            </a:r>
            <a:r>
              <a:rPr lang="en-US" sz="1800" dirty="0" smtClean="0">
                <a:latin typeface="Times"/>
                <a:ea typeface="+mn-ea"/>
                <a:cs typeface="Times"/>
              </a:rPr>
              <a:t> principal was one of the formation shareholders of Alton Steel, Inc., which acquired the 90 year old bankrupt Laclede Steel mill site in Alton</a:t>
            </a:r>
            <a:r>
              <a:rPr lang="en-US" sz="1800" smtClean="0">
                <a:latin typeface="Times"/>
                <a:ea typeface="+mn-ea"/>
                <a:cs typeface="Times"/>
              </a:rPr>
              <a:t>, Illinois.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800" dirty="0" smtClean="0">
              <a:latin typeface="Times"/>
              <a:ea typeface="+mn-ea"/>
              <a:cs typeface="Time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latin typeface="Times"/>
                <a:cs typeface="Times"/>
              </a:rPr>
              <a:t>	GIGI is </a:t>
            </a:r>
            <a:r>
              <a:rPr lang="en-US" sz="1800" b="1" i="1" dirty="0" smtClean="0">
                <a:solidFill>
                  <a:srgbClr val="008000"/>
                </a:solidFill>
                <a:latin typeface="Times"/>
                <a:cs typeface="Times"/>
              </a:rPr>
              <a:t>dedicated to developing </a:t>
            </a:r>
            <a:r>
              <a:rPr lang="en-US" sz="1800" b="1" i="1" dirty="0" err="1" smtClean="0">
                <a:solidFill>
                  <a:srgbClr val="008000"/>
                </a:solidFill>
                <a:latin typeface="Times"/>
                <a:cs typeface="Times"/>
              </a:rPr>
              <a:t>brownfields</a:t>
            </a:r>
            <a:r>
              <a:rPr lang="en-US" sz="1800" b="1" i="1" dirty="0" smtClean="0">
                <a:solidFill>
                  <a:srgbClr val="008000"/>
                </a:solidFill>
                <a:latin typeface="Times"/>
                <a:cs typeface="Times"/>
              </a:rPr>
              <a:t> in a manner that complements community needs</a:t>
            </a:r>
            <a:r>
              <a:rPr lang="en-US" sz="1800" dirty="0" smtClean="0">
                <a:solidFill>
                  <a:srgbClr val="008000"/>
                </a:solidFill>
                <a:latin typeface="Times"/>
                <a:cs typeface="Times"/>
              </a:rPr>
              <a:t>, </a:t>
            </a:r>
            <a:r>
              <a:rPr lang="en-US" sz="1800" dirty="0" smtClean="0">
                <a:latin typeface="Times"/>
                <a:cs typeface="Times"/>
              </a:rPr>
              <a:t>and is committed to working in partnership with local municipalities, associations and businesses to bring the best opportunities to this area.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800" dirty="0" smtClean="0">
              <a:latin typeface="Times"/>
              <a:ea typeface="+mn-ea"/>
              <a:cs typeface="Time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latin typeface="Times"/>
                <a:ea typeface="+mn-ea"/>
                <a:cs typeface="Times"/>
              </a:rPr>
              <a:t>	GIGI is one of seven, single-purpose entities formed by its principals to acquire Brownfield properties in Canada and the U.S. Although legally and operationally distinct, these companies share a common purpose to remediate and redevelop the particular property each company owns. </a:t>
            </a:r>
            <a:br>
              <a:rPr lang="en-US" sz="1800" dirty="0" smtClean="0">
                <a:latin typeface="Times"/>
                <a:ea typeface="+mn-ea"/>
                <a:cs typeface="Times"/>
              </a:rPr>
            </a:br>
            <a:endParaRPr lang="en-US" sz="1800" dirty="0" smtClean="0">
              <a:latin typeface="Times"/>
              <a:ea typeface="+mn-ea"/>
              <a:cs typeface="Time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latin typeface="Times"/>
                <a:ea typeface="+mn-ea"/>
                <a:cs typeface="Times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 dirty="0" smtClean="0">
              <a:latin typeface="Times"/>
              <a:ea typeface="+mn-ea"/>
              <a:cs typeface="Time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800" dirty="0" smtClean="0">
              <a:latin typeface="Times"/>
              <a:ea typeface="+mn-ea"/>
              <a:cs typeface="Time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AB2E4-72F3-BB42-A322-0E636F2586D4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sz="1900" dirty="0" smtClean="0">
                <a:latin typeface="Times"/>
                <a:cs typeface="Times"/>
              </a:rPr>
              <a:t>Acquired seven Brownfield sites located in Canada and the United States (3 in Canada, 4 in United States)</a:t>
            </a:r>
            <a:br>
              <a:rPr lang="en-US" sz="1900" dirty="0" smtClean="0">
                <a:latin typeface="Times"/>
                <a:cs typeface="Times"/>
              </a:rPr>
            </a:br>
            <a:endParaRPr lang="en-US" sz="1900" dirty="0" smtClean="0">
              <a:latin typeface="Times"/>
              <a:cs typeface="Times"/>
            </a:endParaRPr>
          </a:p>
          <a:p>
            <a:pPr eaLnBrk="1" hangingPunct="1"/>
            <a:r>
              <a:rPr lang="en-US" sz="1900" dirty="0" smtClean="0">
                <a:latin typeface="Times"/>
                <a:cs typeface="Times"/>
              </a:rPr>
              <a:t>Developed unique business model dovetailing restoration with revitalization</a:t>
            </a:r>
            <a:br>
              <a:rPr lang="en-US" sz="1900" dirty="0" smtClean="0">
                <a:latin typeface="Times"/>
                <a:cs typeface="Times"/>
              </a:rPr>
            </a:br>
            <a:endParaRPr lang="en-US" sz="1900" dirty="0" smtClean="0">
              <a:latin typeface="Times"/>
              <a:cs typeface="Times"/>
            </a:endParaRPr>
          </a:p>
          <a:p>
            <a:pPr eaLnBrk="1" hangingPunct="1"/>
            <a:r>
              <a:rPr lang="en-US" sz="1900" dirty="0" smtClean="0">
                <a:latin typeface="Times"/>
                <a:cs typeface="Times"/>
              </a:rPr>
              <a:t>Focused development efforts on </a:t>
            </a:r>
            <a:r>
              <a:rPr lang="en-US" sz="1900" b="1" i="1" dirty="0" smtClean="0">
                <a:solidFill>
                  <a:srgbClr val="008000"/>
                </a:solidFill>
                <a:latin typeface="Times"/>
                <a:cs typeface="Times"/>
              </a:rPr>
              <a:t>energy technologies, recycling technologies and alternative fuel sources </a:t>
            </a:r>
            <a:r>
              <a:rPr lang="en-US" sz="1900" dirty="0" smtClean="0">
                <a:latin typeface="Times"/>
                <a:cs typeface="Times"/>
              </a:rPr>
              <a:t>while environmental remediation is underway</a:t>
            </a:r>
            <a:br>
              <a:rPr lang="en-US" sz="1900" dirty="0" smtClean="0">
                <a:latin typeface="Times"/>
                <a:cs typeface="Times"/>
              </a:rPr>
            </a:br>
            <a:endParaRPr lang="en-US" sz="1900" dirty="0" smtClean="0">
              <a:latin typeface="Times"/>
              <a:cs typeface="Times"/>
            </a:endParaRPr>
          </a:p>
          <a:p>
            <a:pPr eaLnBrk="1" hangingPunct="1"/>
            <a:r>
              <a:rPr lang="en-US" sz="1900" dirty="0" smtClean="0">
                <a:latin typeface="Times"/>
                <a:cs typeface="Times"/>
              </a:rPr>
              <a:t>Gained support from communities and officials </a:t>
            </a:r>
            <a:br>
              <a:rPr lang="en-US" sz="1900" dirty="0" smtClean="0">
                <a:latin typeface="Times"/>
                <a:cs typeface="Times"/>
              </a:rPr>
            </a:br>
            <a:r>
              <a:rPr lang="en-US" sz="1900" dirty="0" smtClean="0">
                <a:latin typeface="Times"/>
                <a:cs typeface="Times"/>
              </a:rPr>
              <a:t>across all levels of government in both </a:t>
            </a:r>
            <a:br>
              <a:rPr lang="en-US" sz="1900" dirty="0" smtClean="0">
                <a:latin typeface="Times"/>
                <a:cs typeface="Times"/>
              </a:rPr>
            </a:br>
            <a:r>
              <a:rPr lang="en-US" sz="1900" dirty="0" smtClean="0">
                <a:latin typeface="Times"/>
                <a:cs typeface="Times"/>
              </a:rPr>
              <a:t>U.S. and Canada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85B43-ED16-DE4C-973B-0DAB4857C879}" type="slidenum">
              <a:rPr lang="en-US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685800"/>
            <a:ext cx="8229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Milestones 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eaLnBrk="1" hangingPunct="1"/>
            <a:r>
              <a:rPr lang="en-US" sz="3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D04FA-A821-9D42-945A-F0C49D07FB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vert="horz"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CA" sz="1900" dirty="0" smtClean="0">
                <a:latin typeface="Times New Roman"/>
                <a:ea typeface="+mn-ea"/>
                <a:cs typeface="Times New Roman"/>
              </a:rPr>
              <a:t>Each project follows the business model of: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900" dirty="0" smtClean="0">
              <a:latin typeface="Times New Roman"/>
              <a:ea typeface="+mn-ea"/>
              <a:cs typeface="Times New Roman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sz="1900" dirty="0" smtClean="0">
                <a:latin typeface="Times New Roman"/>
                <a:ea typeface="+mn-ea"/>
                <a:cs typeface="Times New Roman"/>
              </a:rPr>
              <a:t> Task I: Salvage and Remediate</a:t>
            </a:r>
            <a:endParaRPr lang="en-US" sz="1900" dirty="0" smtClean="0">
              <a:latin typeface="Times New Roman"/>
              <a:ea typeface="+mn-ea"/>
              <a:cs typeface="Times New Roman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900" dirty="0" smtClean="0">
                <a:latin typeface="Times New Roman"/>
                <a:ea typeface="+mn-ea"/>
                <a:cs typeface="Times New Roman"/>
              </a:rPr>
              <a:t> Task II: Redevelop &amp; Repopulate</a:t>
            </a: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endParaRPr lang="en-US" sz="1900" dirty="0" smtClean="0">
              <a:latin typeface="Times New Roman"/>
              <a:ea typeface="+mn-ea"/>
              <a:cs typeface="Times New Roman"/>
            </a:endParaRP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r>
              <a:rPr lang="en-US" sz="1900" dirty="0" smtClean="0">
                <a:latin typeface="Times New Roman"/>
                <a:ea typeface="+mn-ea"/>
                <a:cs typeface="Times New Roman"/>
              </a:rPr>
              <a:t>These two tasks proceed </a:t>
            </a:r>
            <a:r>
              <a:rPr lang="en-US" sz="1900" u="sng" dirty="0" smtClean="0">
                <a:latin typeface="Times New Roman"/>
                <a:ea typeface="+mn-ea"/>
                <a:cs typeface="Times New Roman"/>
              </a:rPr>
              <a:t>concurrently</a:t>
            </a:r>
            <a:r>
              <a:rPr lang="en-US" sz="1900" dirty="0" smtClean="0">
                <a:latin typeface="Times New Roman"/>
                <a:ea typeface="+mn-ea"/>
                <a:cs typeface="Times New Roman"/>
              </a:rPr>
              <a:t> from the date of acquisition.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900" dirty="0" smtClean="0"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eaLnBrk="1" hangingPunct="1"/>
            <a:r>
              <a:rPr lang="en-US" sz="3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GIGI – Projects</a:t>
            </a:r>
            <a:endParaRPr lang="en-US" sz="3200" dirty="0" smtClean="0">
              <a:solidFill>
                <a:srgbClr val="008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20A7D-68AE-284A-A0CE-F8B5F98E1D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762000" y="1447800"/>
            <a:ext cx="8839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Alton, Illinois – Remediation completed, draft “No Further Action” letter issued by IL EPA in February 2010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Circleville, Ohio – Remediation completed, “Covenant Not To Sue” issued by Ohio EPA in 2013, property sold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Carthage, Indiana – Demolition completed, remediation underway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Missoula, Montana – Demolition and environmental                     investigation underway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New Richmond, Quebec, Canada – Demolition and 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                       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remediation completed, property sold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Portage-du-Fort, Quebec, Canada –</a:t>
            </a:r>
            <a:b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</a:b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Demolition and remediation completed, </a:t>
            </a:r>
            <a:b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</a:b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property partially sold/leased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Bathurst, New Brunswick, Canada – </a:t>
            </a:r>
            <a:b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</a:b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Demolition completed, sales agreement                                                       signed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pPr eaLnBrk="1" hangingPunct="1"/>
            <a:r>
              <a:rPr lang="en-US" sz="3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GIGI – U.S. Projects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B33E8-11A6-FB4F-9E52-4185275711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930401"/>
          <a:ext cx="8077200" cy="34797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31002"/>
                <a:gridCol w="1607598"/>
                <a:gridCol w="2548631"/>
                <a:gridCol w="1489969"/>
              </a:tblGrid>
              <a:tr h="47766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Project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Size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Origin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Acquired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6429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Alton, Illinois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635 Acres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1)  Laclede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Steel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2)  Smurfit-Stone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2003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2006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4594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Circleville,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Ohio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300 Acres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Smurfit-Stone Mill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2006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4594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Carthage, Indiana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180 Acres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Smurfit-Stone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Mill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2009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4594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Missoula, Montana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3,200 Acres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Smurfit-Stone Mill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2011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pPr eaLnBrk="1" hangingPunct="1"/>
            <a:r>
              <a:rPr lang="en-US" sz="32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GIGI – Canadian Projects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0B5E3-7CBC-EA46-A44A-9EA70817C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077200" cy="3581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23160"/>
                <a:gridCol w="1166707"/>
                <a:gridCol w="2871893"/>
                <a:gridCol w="1615440"/>
              </a:tblGrid>
              <a:tr h="8953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Project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Size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Origin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Acquired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Bathurst, NB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165 Acres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Smurfit-Stone Mill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2010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Portage-du-Fort, QC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2,200 Acres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Smurfit-Stone Mill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2010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New Richmond, QC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165 Acres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Smurfit-Stone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Mill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2010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9144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defRPr/>
            </a:pPr>
            <a:r>
              <a:rPr lang="en-US" sz="36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Success Stories-  </a:t>
            </a:r>
          </a:p>
          <a:p>
            <a:pPr algn="ctr" defTabSz="457200">
              <a:defRPr/>
            </a:pPr>
            <a:r>
              <a:rPr lang="en-US" sz="36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Alton Steel</a:t>
            </a:r>
            <a:endParaRPr lang="en-US" sz="3600" dirty="0" smtClean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7912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Recently celebrated 10 years of operation since restart of bankrupt Laclede Steel.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722438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Alton Smurfit-Stone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47244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Demolition and remediation complete. Illinois EPA issued a draft No Further Action Letter in 2010.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4219</TotalTime>
  <Words>420</Words>
  <Application>Microsoft Macintosh PowerPoint</Application>
  <PresentationFormat>On-screen Show (4:3)</PresentationFormat>
  <Paragraphs>99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8_Office Theme</vt:lpstr>
      <vt:lpstr>1_Office Theme</vt:lpstr>
      <vt:lpstr>12_Office Theme</vt:lpstr>
      <vt:lpstr>13_Office Theme</vt:lpstr>
      <vt:lpstr>14_Office Theme</vt:lpstr>
      <vt:lpstr>11_Office Theme</vt:lpstr>
      <vt:lpstr>PowerPoint Presentation</vt:lpstr>
      <vt:lpstr>Green Investment Group, Inc. Company Profile</vt:lpstr>
      <vt:lpstr>PowerPoint Presentation</vt:lpstr>
      <vt:lpstr>Approach</vt:lpstr>
      <vt:lpstr>GIGI – Projects</vt:lpstr>
      <vt:lpstr>GIGI – U.S. Projects</vt:lpstr>
      <vt:lpstr>GIGI – Canadian Projects</vt:lpstr>
      <vt:lpstr>PowerPoint Presentation</vt:lpstr>
      <vt:lpstr>Alton Smurfit-Stone</vt:lpstr>
      <vt:lpstr>New Richmond, Quebec</vt:lpstr>
      <vt:lpstr>Portage du Fort, Quebec</vt:lpstr>
      <vt:lpstr>Circleville, Ohio</vt:lpstr>
      <vt:lpstr>Progress at Missoula Site Since 2011 Acquisition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Investment Group, Inc.</dc:title>
  <dc:creator>Cindy</dc:creator>
  <cp:lastModifiedBy>Raymond Stillwell</cp:lastModifiedBy>
  <cp:revision>83</cp:revision>
  <cp:lastPrinted>2014-02-14T15:48:47Z</cp:lastPrinted>
  <dcterms:created xsi:type="dcterms:W3CDTF">2014-02-14T14:38:33Z</dcterms:created>
  <dcterms:modified xsi:type="dcterms:W3CDTF">2014-04-01T19:28:04Z</dcterms:modified>
</cp:coreProperties>
</file>